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9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01.png" ContentType="image/png"/>
  <Override PartName="/ppt/media/image83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5.png" ContentType="image/png"/>
  <Override PartName="/ppt/media/image6.png" ContentType="image/png"/>
  <Override PartName="/ppt/media/image61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3.png" ContentType="image/png"/>
  <Override PartName="/ppt/media/image87.jpeg" ContentType="image/jpe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16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k-SK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k-SK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k-SK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k-S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Kliknúť na úpravu formátu textu titulku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Kliknúť na úpravu formátu textu osnovy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Druhá úroveň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Tretia úroveň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Štvrtá úroveň osnovy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Piata úroveň osnovy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Šiesta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Siedma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Kliknúť na úpravu formátu textu titulku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Kliknúť na úpravu formátu textu osnovy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Druhá úroveň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Tretia úroveň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Štvrtá úroveň osnovy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Piata úroveň osnovy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Šiesta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Siedma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jpeg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48000" y="3240000"/>
            <a:ext cx="7331040" cy="344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3D modelovanie objektov z RGB-D snímačov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Autor: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Ing. Jozef Volák 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Školiteľ: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Dušan Koniar, PhD.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Rok: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2017-2020</a:t>
            </a: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457200" y="1600200"/>
            <a:ext cx="8467200" cy="33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Sekvenčné snímanie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Vyšší snímací čas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Vznik pohybových artefaktov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+ Žiadna multi-kamerová interferencia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Paralelné snímanie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+ Výrazne kratšia doba snímania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+ Menší vplyv pohybu na výsledný model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Vznik multi-kamerovej interferencie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8573040" y="6336000"/>
            <a:ext cx="4845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E26176C5-E456-4492-9022-947A6474100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457200" y="1600200"/>
            <a:ext cx="8467200" cy="29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Multi-kamerový systém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Vnútorné a vonkajšie parametre pre každú kameru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Paralelná spolupráca kamier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Pediatrický pacient (špeciálne požiadavky)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8573040" y="6336000"/>
            <a:ext cx="4845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C376A2F-6777-43B0-960D-2490BA71249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775CC16-CA62-4FE5-9371-18A7E8A46356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Vznik interferencie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Extrémna a povrchová interferencia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Pulzujúci charakter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Odstránenie interferovaných bodov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Ponechanie užitočných bodov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6339600" y="3156480"/>
            <a:ext cx="2468160" cy="273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59994EB-5450-4114-A90F-DFA15CAE2AD0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608000" y="2819520"/>
            <a:ext cx="4206240" cy="29750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590400" y="1427040"/>
            <a:ext cx="5874480" cy="106776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554400" y="2233080"/>
            <a:ext cx="1926720" cy="58500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/>
        </p:blipFill>
        <p:spPr>
          <a:xfrm>
            <a:off x="498960" y="2795400"/>
            <a:ext cx="3713760" cy="66276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5"/>
          <a:stretch/>
        </p:blipFill>
        <p:spPr>
          <a:xfrm>
            <a:off x="510840" y="3617280"/>
            <a:ext cx="4126320" cy="224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13C7A62-53BA-4695-9D5D-7D1A2F90BFF4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Fázový posun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Amplitúda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969840" y="3035880"/>
            <a:ext cx="3200400" cy="10252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002960" y="4089600"/>
            <a:ext cx="5306400" cy="90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A6BF4E8-38BE-4948-9633-75B83297B8E2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438800" y="1783080"/>
            <a:ext cx="4647600" cy="26060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686880" y="1820880"/>
            <a:ext cx="3806280" cy="171504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705240" y="4369680"/>
            <a:ext cx="4575960" cy="67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B3218F3-5DAF-4BCB-A222-1AD55F5CA13C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23520" y="1508400"/>
            <a:ext cx="6051600" cy="9039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2135520" y="2527560"/>
            <a:ext cx="5295600" cy="95976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714960" y="3517560"/>
            <a:ext cx="2668320" cy="7473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2032920" y="4405680"/>
            <a:ext cx="5287320" cy="149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tl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á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č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CFA3CC7-4411-4F2B-A30E-F060559FF572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068840" y="1672200"/>
            <a:ext cx="1497240" cy="19962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850280" y="1645920"/>
            <a:ext cx="1508760" cy="201168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2602080" y="1645920"/>
            <a:ext cx="1508760" cy="20116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427080" y="1636200"/>
            <a:ext cx="1508760" cy="201168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1875240" y="3796560"/>
            <a:ext cx="1477800" cy="196416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5622480" y="3715560"/>
            <a:ext cx="1463040" cy="195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57200" y="274680"/>
            <a:ext cx="8224200" cy="11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648000" y="648000"/>
            <a:ext cx="758088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Systém zberu dát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8573040" y="6336000"/>
            <a:ext cx="47124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60A9A35-6C1B-460C-9671-597AC218D011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457200" y="1600200"/>
            <a:ext cx="8638560" cy="9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Dáta v zásobníku 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986400" y="2907000"/>
            <a:ext cx="3311640" cy="28148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4685400" y="1646640"/>
            <a:ext cx="3178440" cy="411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IMBM filter 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173C83E-8F70-4AF7-AD29-FADCFB878A0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Filtrácia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Rekonštrukcia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83" name="TextShape 5"/>
          <p:cNvSpPr txBox="1"/>
          <p:nvPr/>
        </p:nvSpPr>
        <p:spPr>
          <a:xfrm>
            <a:off x="1097280" y="6225120"/>
            <a:ext cx="7315200" cy="45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sk-SK" sz="1200" spc="-1" strike="noStrike">
                <a:latin typeface="Arial"/>
              </a:rPr>
              <a:t>ADC</a:t>
            </a:r>
            <a:r>
              <a:rPr b="0" lang="sk-SK" sz="1200" spc="-1" strike="noStrike">
                <a:latin typeface="Arial"/>
              </a:rPr>
              <a:t> Volák J., Bajzík J., Janišová S., Koniar D., Hargaš L.: Real-Time interference artifacts suppression</a:t>
            </a:r>
            <a:endParaRPr b="0" lang="sk-SK" sz="1200" spc="-1" strike="noStrike">
              <a:latin typeface="Arial"/>
            </a:endParaRPr>
          </a:p>
          <a:p>
            <a:pPr algn="just"/>
            <a:r>
              <a:rPr b="0" lang="sk-SK" sz="1200" spc="-1" strike="noStrike">
                <a:latin typeface="Arial"/>
              </a:rPr>
              <a:t>in array of ToF sensors, MDPI Sensors, Issue 20, 2020, ISSN: 1424- 8220 CC-C/WoS (Q1, IF=3,031)</a:t>
            </a:r>
            <a:endParaRPr b="0" lang="sk-SK" sz="12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045520" y="2549880"/>
            <a:ext cx="5269680" cy="328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457200" y="1600200"/>
            <a:ext cx="8704080" cy="16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Syndróm obštrukčného spánkového apnoe (OSA)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Respiračná choroba znižujúca kvalitu života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Polysomnografia, drahé a dlhé vyšetrenie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Kontaktné meranie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648000" y="648000"/>
            <a:ext cx="69786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Úvod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1696A5F-9338-4DE0-92C1-89B88C1EB714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81" name="Picture 5" descr=""/>
          <p:cNvPicPr/>
          <p:nvPr/>
        </p:nvPicPr>
        <p:blipFill>
          <a:blip r:embed="rId1"/>
          <a:stretch/>
        </p:blipFill>
        <p:spPr>
          <a:xfrm>
            <a:off x="4170600" y="3306960"/>
            <a:ext cx="4510440" cy="249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IMBM filter 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24C63EC-0862-4B69-A2E5-6245EC4CFC76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88" name="Picture 231" descr=""/>
          <p:cNvPicPr/>
          <p:nvPr/>
        </p:nvPicPr>
        <p:blipFill>
          <a:blip r:embed="rId1"/>
          <a:stretch/>
        </p:blipFill>
        <p:spPr>
          <a:xfrm>
            <a:off x="408240" y="3199680"/>
            <a:ext cx="2941920" cy="2527200"/>
          </a:xfrm>
          <a:prstGeom prst="rect">
            <a:avLst/>
          </a:prstGeom>
          <a:ln>
            <a:noFill/>
          </a:ln>
        </p:spPr>
      </p:pic>
      <p:pic>
        <p:nvPicPr>
          <p:cNvPr id="189" name="Picture 232" descr=""/>
          <p:cNvPicPr/>
          <p:nvPr/>
        </p:nvPicPr>
        <p:blipFill>
          <a:blip r:embed="rId2"/>
          <a:stretch/>
        </p:blipFill>
        <p:spPr>
          <a:xfrm>
            <a:off x="4523760" y="3207240"/>
            <a:ext cx="1406160" cy="2519280"/>
          </a:xfrm>
          <a:prstGeom prst="rect">
            <a:avLst/>
          </a:prstGeom>
          <a:ln>
            <a:noFill/>
          </a:ln>
        </p:spPr>
      </p:pic>
      <p:pic>
        <p:nvPicPr>
          <p:cNvPr id="190" name="Picture 233" descr=""/>
          <p:cNvPicPr/>
          <p:nvPr/>
        </p:nvPicPr>
        <p:blipFill>
          <a:blip r:embed="rId3"/>
          <a:stretch/>
        </p:blipFill>
        <p:spPr>
          <a:xfrm>
            <a:off x="5978520" y="3193920"/>
            <a:ext cx="1456200" cy="254952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4763160" y="2654640"/>
            <a:ext cx="109728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Mapa</a:t>
            </a:r>
            <a:endParaRPr b="0" lang="sk-SK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dôležitosti</a:t>
            </a:r>
            <a:endParaRPr b="0" lang="sk-SK" sz="13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6120720" y="2822040"/>
            <a:ext cx="100296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Medián</a:t>
            </a:r>
            <a:endParaRPr b="0" lang="sk-SK" sz="1300" spc="-1" strike="noStrike"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3458160" y="2642040"/>
            <a:ext cx="113688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Odstránené regióny</a:t>
            </a:r>
            <a:endParaRPr b="0" lang="sk-SK" sz="1300" spc="-1" strike="noStrike">
              <a:latin typeface="Arial"/>
            </a:endParaRPr>
          </a:p>
        </p:txBody>
      </p:sp>
      <p:pic>
        <p:nvPicPr>
          <p:cNvPr id="194" name="Picture 237" descr=""/>
          <p:cNvPicPr/>
          <p:nvPr/>
        </p:nvPicPr>
        <p:blipFill>
          <a:blip r:embed="rId4"/>
          <a:stretch/>
        </p:blipFill>
        <p:spPr>
          <a:xfrm>
            <a:off x="3376800" y="3200400"/>
            <a:ext cx="1109520" cy="2526480"/>
          </a:xfrm>
          <a:prstGeom prst="rect">
            <a:avLst/>
          </a:prstGeom>
          <a:ln>
            <a:noFill/>
          </a:ln>
        </p:spPr>
      </p:pic>
      <p:sp>
        <p:nvSpPr>
          <p:cNvPr id="195" name="CustomShape 7"/>
          <p:cNvSpPr/>
          <p:nvPr/>
        </p:nvSpPr>
        <p:spPr>
          <a:xfrm>
            <a:off x="493200" y="160020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Filtrácia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Interpolácia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96" name="TextShape 8"/>
          <p:cNvSpPr txBox="1"/>
          <p:nvPr/>
        </p:nvSpPr>
        <p:spPr>
          <a:xfrm>
            <a:off x="1097280" y="6225120"/>
            <a:ext cx="7315200" cy="45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sk-SK" sz="1200" spc="-1" strike="noStrike">
                <a:latin typeface="Arial"/>
              </a:rPr>
              <a:t>ADC</a:t>
            </a:r>
            <a:r>
              <a:rPr b="0" lang="sk-SK" sz="1200" spc="-1" strike="noStrike">
                <a:latin typeface="Arial"/>
              </a:rPr>
              <a:t> Volák J., Bajzík J., Janišová S., Koniar D., Hargaš L.: Real-Time interference artifacts suppression</a:t>
            </a:r>
            <a:endParaRPr b="0" lang="sk-SK" sz="1200" spc="-1" strike="noStrike">
              <a:latin typeface="Arial"/>
            </a:endParaRPr>
          </a:p>
          <a:p>
            <a:pPr algn="just"/>
            <a:r>
              <a:rPr b="0" lang="sk-SK" sz="1200" spc="-1" strike="noStrike">
                <a:latin typeface="Arial"/>
              </a:rPr>
              <a:t>in array of ToF sensors, MDPI Sensors, Issue 20, 2020, ISSN: 1424- 8220 CC-C/WoS (Q1, IF=3,031)</a:t>
            </a:r>
            <a:endParaRPr b="0" lang="sk-SK" sz="1200" spc="-1" strike="noStrike">
              <a:latin typeface="Arial"/>
            </a:endParaRPr>
          </a:p>
        </p:txBody>
      </p:sp>
      <p:sp>
        <p:nvSpPr>
          <p:cNvPr id="197" name="CustomShape 9"/>
          <p:cNvSpPr/>
          <p:nvPr/>
        </p:nvSpPr>
        <p:spPr>
          <a:xfrm>
            <a:off x="524160" y="2651760"/>
            <a:ext cx="134424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Extrémne</a:t>
            </a:r>
            <a:endParaRPr b="0" lang="sk-SK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hodnoty</a:t>
            </a:r>
            <a:endParaRPr b="0" lang="sk-SK" sz="1300" spc="-1" strike="noStrike">
              <a:latin typeface="Arial"/>
            </a:endParaRPr>
          </a:p>
        </p:txBody>
      </p:sp>
      <p:sp>
        <p:nvSpPr>
          <p:cNvPr id="198" name="CustomShape 10"/>
          <p:cNvSpPr/>
          <p:nvPr/>
        </p:nvSpPr>
        <p:spPr>
          <a:xfrm>
            <a:off x="1971720" y="2651760"/>
            <a:ext cx="134424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Odstránené</a:t>
            </a:r>
            <a:endParaRPr b="0" lang="sk-SK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extrémy</a:t>
            </a:r>
            <a:endParaRPr b="0" lang="sk-SK" sz="1300" spc="-1" strike="noStrike">
              <a:latin typeface="Arial"/>
            </a:endParaRPr>
          </a:p>
        </p:txBody>
      </p:sp>
      <p:sp>
        <p:nvSpPr>
          <p:cNvPr id="199" name="CustomShape 11"/>
          <p:cNvSpPr/>
          <p:nvPr/>
        </p:nvSpPr>
        <p:spPr>
          <a:xfrm>
            <a:off x="4896720" y="4663440"/>
            <a:ext cx="365760" cy="365760"/>
          </a:xfrm>
          <a:prstGeom prst="ellipse">
            <a:avLst/>
          </a:prstGeom>
          <a:solidFill>
            <a:srgbClr val="729fcf">
              <a:alpha val="3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2"/>
          <p:cNvSpPr/>
          <p:nvPr/>
        </p:nvSpPr>
        <p:spPr>
          <a:xfrm>
            <a:off x="6373080" y="4663800"/>
            <a:ext cx="365760" cy="365760"/>
          </a:xfrm>
          <a:prstGeom prst="ellipse">
            <a:avLst/>
          </a:prstGeom>
          <a:solidFill>
            <a:srgbClr val="729fcf">
              <a:alpha val="3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3"/>
          <p:cNvSpPr/>
          <p:nvPr/>
        </p:nvSpPr>
        <p:spPr>
          <a:xfrm>
            <a:off x="4645080" y="3691800"/>
            <a:ext cx="365760" cy="641880"/>
          </a:xfrm>
          <a:prstGeom prst="ellipse">
            <a:avLst/>
          </a:prstGeom>
          <a:solidFill>
            <a:srgbClr val="729fcf">
              <a:alpha val="3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4"/>
          <p:cNvSpPr/>
          <p:nvPr/>
        </p:nvSpPr>
        <p:spPr>
          <a:xfrm>
            <a:off x="6121440" y="3691800"/>
            <a:ext cx="365760" cy="641880"/>
          </a:xfrm>
          <a:prstGeom prst="ellipse">
            <a:avLst/>
          </a:prstGeom>
          <a:solidFill>
            <a:srgbClr val="729fcf">
              <a:alpha val="3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" descr=""/>
          <p:cNvPicPr/>
          <p:nvPr/>
        </p:nvPicPr>
        <p:blipFill>
          <a:blip r:embed="rId5"/>
          <a:stretch/>
        </p:blipFill>
        <p:spPr>
          <a:xfrm>
            <a:off x="7471800" y="3200400"/>
            <a:ext cx="1449720" cy="2543040"/>
          </a:xfrm>
          <a:prstGeom prst="rect">
            <a:avLst/>
          </a:prstGeom>
          <a:ln>
            <a:noFill/>
          </a:ln>
        </p:spPr>
      </p:pic>
      <p:sp>
        <p:nvSpPr>
          <p:cNvPr id="204" name="CustomShape 15"/>
          <p:cNvSpPr/>
          <p:nvPr/>
        </p:nvSpPr>
        <p:spPr>
          <a:xfrm>
            <a:off x="7596720" y="2822040"/>
            <a:ext cx="10346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Interpoláci</a:t>
            </a: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b="0" lang="sk-SK" sz="13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DCD4449-ADB8-44AD-9DEF-7259E0484379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515520" y="3584520"/>
            <a:ext cx="8167680" cy="2151000"/>
          </a:xfrm>
          <a:prstGeom prst="rect">
            <a:avLst/>
          </a:prstGeom>
          <a:ln>
            <a:noFill/>
          </a:ln>
        </p:spPr>
      </p:pic>
      <p:sp>
        <p:nvSpPr>
          <p:cNvPr id="210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Vyh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odn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oten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ie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filtrá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 ,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Hau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sdor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ffov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vzdi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alen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osť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Veľk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osť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záso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bník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 1-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SO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R,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R,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PCN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IMB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7275600" y="1535040"/>
            <a:ext cx="1351080" cy="173736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5822640" y="1499040"/>
            <a:ext cx="1398960" cy="17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793744A6-A9B4-47ED-8C43-4968FDAF4431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SOR: sdm, k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 skóre, rôzne veľkosti zásobníka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620640" y="2801880"/>
            <a:ext cx="7945560" cy="282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CA71A5E-340C-4BC6-9102-56BAFD8C14C2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ROR: rad, pts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 skóre, rôzne veľkosti zásobníka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427680" y="2870640"/>
            <a:ext cx="8452800" cy="300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2897806-210D-40BC-A747-8C741E4194C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IMBM: IM threshold = 0.7, prah rozdielu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 skóre, rôzne veľkosti zásobníka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554480" y="2926080"/>
            <a:ext cx="5303520" cy="288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642BC68-0846-4902-9CDE-89763A5FF19D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Por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ovn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anie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360720" y="2613240"/>
            <a:ext cx="8287200" cy="292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03A5F72-1B95-4663-A651-70F2C528CD17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Štatistické filtre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Statistical Outlier Removal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Radius Outlier Removal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41" name="Picture 211" descr=""/>
          <p:cNvPicPr/>
          <p:nvPr/>
        </p:nvPicPr>
        <p:blipFill>
          <a:blip r:embed="rId1"/>
          <a:stretch/>
        </p:blipFill>
        <p:spPr>
          <a:xfrm>
            <a:off x="548640" y="2975760"/>
            <a:ext cx="2342520" cy="2842560"/>
          </a:xfrm>
          <a:prstGeom prst="rect">
            <a:avLst/>
          </a:prstGeom>
          <a:ln>
            <a:noFill/>
          </a:ln>
        </p:spPr>
      </p:pic>
      <p:pic>
        <p:nvPicPr>
          <p:cNvPr id="242" name="Picture 212" descr=""/>
          <p:cNvPicPr/>
          <p:nvPr/>
        </p:nvPicPr>
        <p:blipFill>
          <a:blip r:embed="rId2"/>
          <a:stretch/>
        </p:blipFill>
        <p:spPr>
          <a:xfrm>
            <a:off x="3130560" y="2926080"/>
            <a:ext cx="2371320" cy="2877480"/>
          </a:xfrm>
          <a:prstGeom prst="rect">
            <a:avLst/>
          </a:prstGeom>
          <a:ln>
            <a:noFill/>
          </a:ln>
        </p:spPr>
      </p:pic>
      <p:pic>
        <p:nvPicPr>
          <p:cNvPr id="243" name="Picture 213" descr=""/>
          <p:cNvPicPr/>
          <p:nvPr/>
        </p:nvPicPr>
        <p:blipFill>
          <a:blip r:embed="rId3"/>
          <a:stretch/>
        </p:blipFill>
        <p:spPr>
          <a:xfrm>
            <a:off x="5602680" y="2926080"/>
            <a:ext cx="2371320" cy="2877480"/>
          </a:xfrm>
          <a:prstGeom prst="rect">
            <a:avLst/>
          </a:prstGeom>
          <a:ln>
            <a:noFill/>
          </a:ln>
        </p:spPr>
      </p:pic>
      <p:sp>
        <p:nvSpPr>
          <p:cNvPr id="244" name="CustomShape 5"/>
          <p:cNvSpPr/>
          <p:nvPr/>
        </p:nvSpPr>
        <p:spPr>
          <a:xfrm>
            <a:off x="3499560" y="5640120"/>
            <a:ext cx="78048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5925600" y="5640480"/>
            <a:ext cx="78012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ROR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697680" y="5640480"/>
            <a:ext cx="10389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Original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217" descr=""/>
          <p:cNvPicPr/>
          <p:nvPr/>
        </p:nvPicPr>
        <p:blipFill>
          <a:blip r:embed="rId1"/>
          <a:stretch/>
        </p:blipFill>
        <p:spPr>
          <a:xfrm>
            <a:off x="5721840" y="2905920"/>
            <a:ext cx="2284920" cy="2935080"/>
          </a:xfrm>
          <a:prstGeom prst="rect">
            <a:avLst/>
          </a:prstGeom>
          <a:ln>
            <a:noFill/>
          </a:ln>
        </p:spPr>
      </p:pic>
      <p:pic>
        <p:nvPicPr>
          <p:cNvPr id="248" name="Picture 218" descr=""/>
          <p:cNvPicPr/>
          <p:nvPr/>
        </p:nvPicPr>
        <p:blipFill>
          <a:blip r:embed="rId2"/>
          <a:stretch/>
        </p:blipFill>
        <p:spPr>
          <a:xfrm>
            <a:off x="3138120" y="2890080"/>
            <a:ext cx="2347200" cy="301500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>
            <a:off x="457200" y="274680"/>
            <a:ext cx="8223480" cy="11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"/>
          <p:cNvSpPr/>
          <p:nvPr/>
        </p:nvSpPr>
        <p:spPr>
          <a:xfrm>
            <a:off x="648000" y="648000"/>
            <a:ext cx="758016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tl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á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č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8573040" y="6336000"/>
            <a:ext cx="4705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5A1650A-4275-4ACC-A041-62BA81EBF92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457200" y="1600200"/>
            <a:ext cx="8637840" cy="9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PointCleanNet</a:t>
            </a:r>
            <a:endParaRPr b="0" lang="sk-SK" sz="2600" spc="-1" strike="noStrike">
              <a:latin typeface="Arial"/>
            </a:endParaRPr>
          </a:p>
          <a:p>
            <a:pPr marL="56844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Importance Map Based Median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53" name="Picture 223" descr=""/>
          <p:cNvPicPr/>
          <p:nvPr/>
        </p:nvPicPr>
        <p:blipFill>
          <a:blip r:embed="rId3"/>
          <a:stretch/>
        </p:blipFill>
        <p:spPr>
          <a:xfrm>
            <a:off x="548640" y="2975760"/>
            <a:ext cx="2342160" cy="2842200"/>
          </a:xfrm>
          <a:prstGeom prst="rect">
            <a:avLst/>
          </a:prstGeom>
          <a:ln>
            <a:noFill/>
          </a:ln>
        </p:spPr>
      </p:pic>
      <p:sp>
        <p:nvSpPr>
          <p:cNvPr id="254" name="CustomShape 5"/>
          <p:cNvSpPr/>
          <p:nvPr/>
        </p:nvSpPr>
        <p:spPr>
          <a:xfrm>
            <a:off x="3438720" y="5613840"/>
            <a:ext cx="78012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PCN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5925600" y="5640480"/>
            <a:ext cx="77976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IMBM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56" name="CustomShape 7"/>
          <p:cNvSpPr/>
          <p:nvPr/>
        </p:nvSpPr>
        <p:spPr>
          <a:xfrm>
            <a:off x="697680" y="5640480"/>
            <a:ext cx="10386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Original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0987652-7119-4494-9299-8066A4D96E24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Kombinácia filtrov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2970720" y="5721840"/>
            <a:ext cx="78048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1237680" y="2328480"/>
            <a:ext cx="13168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Referencia</a:t>
            </a:r>
            <a:endParaRPr b="0" lang="sk-SK" sz="18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1160640" y="2674080"/>
            <a:ext cx="1537200" cy="144360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3438000" y="2604240"/>
            <a:ext cx="1820880" cy="152892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3"/>
          <a:stretch/>
        </p:blipFill>
        <p:spPr>
          <a:xfrm>
            <a:off x="5969160" y="2582640"/>
            <a:ext cx="2287800" cy="1560240"/>
          </a:xfrm>
          <a:prstGeom prst="rect">
            <a:avLst/>
          </a:prstGeom>
          <a:ln>
            <a:noFill/>
          </a:ln>
        </p:spPr>
      </p:pic>
      <p:sp>
        <p:nvSpPr>
          <p:cNvPr id="266" name="CustomShape 7"/>
          <p:cNvSpPr/>
          <p:nvPr/>
        </p:nvSpPr>
        <p:spPr>
          <a:xfrm>
            <a:off x="3649680" y="2328480"/>
            <a:ext cx="14652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Porovnanie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6205680" y="2328480"/>
            <a:ext cx="14652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IMBM filter</a:t>
            </a:r>
            <a:endParaRPr b="0" lang="sk-SK" sz="18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4"/>
          <a:stretch/>
        </p:blipFill>
        <p:spPr>
          <a:xfrm>
            <a:off x="2468160" y="4408560"/>
            <a:ext cx="2015280" cy="137412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5"/>
          <a:stretch/>
        </p:blipFill>
        <p:spPr>
          <a:xfrm>
            <a:off x="5063760" y="4328280"/>
            <a:ext cx="2234880" cy="1523880"/>
          </a:xfrm>
          <a:prstGeom prst="rect">
            <a:avLst/>
          </a:prstGeom>
          <a:ln>
            <a:noFill/>
          </a:ln>
        </p:spPr>
      </p:pic>
      <p:sp>
        <p:nvSpPr>
          <p:cNvPr id="270" name="CustomShape 9"/>
          <p:cNvSpPr/>
          <p:nvPr/>
        </p:nvSpPr>
        <p:spPr>
          <a:xfrm>
            <a:off x="5529600" y="5748480"/>
            <a:ext cx="178560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IMBM + SOR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F52336A-97C5-43E3-ACD2-949DF609760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Kombinácia filtrov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717480" y="2561040"/>
            <a:ext cx="7949880" cy="220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457200" y="1600200"/>
            <a:ext cx="846720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Diagnostika pomocou 3D dát pacientov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Malé datasety, drahé snímacie zariadenia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Manuálne úkony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648000" y="648000"/>
            <a:ext cx="69786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Výskum diagnostiky OSA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C375B83-C794-46C2-8E72-4D9C1C7B43E9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86" name="Picture 1" descr=""/>
          <p:cNvPicPr/>
          <p:nvPr/>
        </p:nvPicPr>
        <p:blipFill>
          <a:blip r:embed="rId1"/>
          <a:stretch/>
        </p:blipFill>
        <p:spPr>
          <a:xfrm>
            <a:off x="849600" y="3084840"/>
            <a:ext cx="1893240" cy="2903400"/>
          </a:xfrm>
          <a:prstGeom prst="rect">
            <a:avLst/>
          </a:prstGeom>
          <a:ln>
            <a:noFill/>
          </a:ln>
        </p:spPr>
      </p:pic>
      <p:pic>
        <p:nvPicPr>
          <p:cNvPr id="87" name="Picture 2" descr=""/>
          <p:cNvPicPr/>
          <p:nvPr/>
        </p:nvPicPr>
        <p:blipFill>
          <a:blip r:embed="rId2"/>
          <a:stretch/>
        </p:blipFill>
        <p:spPr>
          <a:xfrm>
            <a:off x="6275160" y="3170520"/>
            <a:ext cx="2206080" cy="2732040"/>
          </a:xfrm>
          <a:prstGeom prst="rect">
            <a:avLst/>
          </a:prstGeom>
          <a:ln>
            <a:noFill/>
          </a:ln>
        </p:spPr>
      </p:pic>
      <p:pic>
        <p:nvPicPr>
          <p:cNvPr id="88" name="Picture 4" descr=""/>
          <p:cNvPicPr/>
          <p:nvPr/>
        </p:nvPicPr>
        <p:blipFill>
          <a:blip r:embed="rId3"/>
          <a:srcRect l="52176" t="0" r="0" b="0"/>
          <a:stretch/>
        </p:blipFill>
        <p:spPr>
          <a:xfrm>
            <a:off x="3649320" y="2978280"/>
            <a:ext cx="2082960" cy="300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Príklady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70F774F-EBF0-45BF-93CA-22D9F80AA5ED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279" name="Picture 6" descr=""/>
          <p:cNvPicPr/>
          <p:nvPr/>
        </p:nvPicPr>
        <p:blipFill>
          <a:blip r:embed="rId1"/>
          <a:stretch/>
        </p:blipFill>
        <p:spPr>
          <a:xfrm>
            <a:off x="5120640" y="1957320"/>
            <a:ext cx="2118600" cy="3162600"/>
          </a:xfrm>
          <a:prstGeom prst="rect">
            <a:avLst/>
          </a:prstGeom>
          <a:ln>
            <a:noFill/>
          </a:ln>
        </p:spPr>
      </p:pic>
      <p:pic>
        <p:nvPicPr>
          <p:cNvPr id="280" name="Picture 2" descr=""/>
          <p:cNvPicPr/>
          <p:nvPr/>
        </p:nvPicPr>
        <p:blipFill>
          <a:blip r:embed="rId2"/>
          <a:stretch/>
        </p:blipFill>
        <p:spPr>
          <a:xfrm>
            <a:off x="822960" y="2286000"/>
            <a:ext cx="2657520" cy="294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"/>
          <p:cNvSpPr/>
          <p:nvPr/>
        </p:nvSpPr>
        <p:spPr>
          <a:xfrm>
            <a:off x="457200" y="1600200"/>
            <a:ext cx="8599320" cy="21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Snímanie v reálnom čase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vplyvu interferencie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Automatické meranie kranio-faciálnych parametrov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Segmentácia tváre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algoritmu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8573040" y="6336000"/>
            <a:ext cx="484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BE683D5-4F47-4197-A1B9-A978A80B084A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285" name="Picture 7" descr=""/>
          <p:cNvPicPr/>
          <p:nvPr/>
        </p:nvPicPr>
        <p:blipFill>
          <a:blip r:embed="rId1"/>
          <a:stretch/>
        </p:blipFill>
        <p:spPr>
          <a:xfrm>
            <a:off x="4709160" y="3601440"/>
            <a:ext cx="2971800" cy="2460960"/>
          </a:xfrm>
          <a:prstGeom prst="rect">
            <a:avLst/>
          </a:prstGeom>
          <a:ln>
            <a:noFill/>
          </a:ln>
        </p:spPr>
      </p:pic>
      <p:pic>
        <p:nvPicPr>
          <p:cNvPr id="286" name="Picture 2" descr=""/>
          <p:cNvPicPr/>
          <p:nvPr/>
        </p:nvPicPr>
        <p:blipFill>
          <a:blip r:embed="rId2"/>
          <a:stretch/>
        </p:blipFill>
        <p:spPr>
          <a:xfrm>
            <a:off x="1687680" y="3711600"/>
            <a:ext cx="2578320" cy="2135160"/>
          </a:xfrm>
          <a:prstGeom prst="rect">
            <a:avLst/>
          </a:prstGeom>
          <a:ln>
            <a:noFill/>
          </a:ln>
        </p:spPr>
      </p:pic>
      <p:sp>
        <p:nvSpPr>
          <p:cNvPr id="287" name="TextShape 5"/>
          <p:cNvSpPr txBox="1"/>
          <p:nvPr/>
        </p:nvSpPr>
        <p:spPr>
          <a:xfrm>
            <a:off x="2252880" y="3402720"/>
            <a:ext cx="1637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Hĺbková mapa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88" name="TextShape 6"/>
          <p:cNvSpPr txBox="1"/>
          <p:nvPr/>
        </p:nvSpPr>
        <p:spPr>
          <a:xfrm>
            <a:off x="5325480" y="3397320"/>
            <a:ext cx="1550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RGB-D Mapa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"/>
          <p:cNvSpPr/>
          <p:nvPr/>
        </p:nvSpPr>
        <p:spPr>
          <a:xfrm>
            <a:off x="457200" y="1600200"/>
            <a:ext cx="8467200" cy="43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Snímanie v reálnom čase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Dátový zásobník (interferencia)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Poloha hlavy</a:t>
            </a:r>
            <a:endParaRPr b="0" lang="sk-SK" sz="2600" spc="-1" strike="noStrike">
              <a:latin typeface="Arial"/>
            </a:endParaRPr>
          </a:p>
          <a:p>
            <a:pPr marL="5684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Snímanie v reálnom čase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8573040" y="6336000"/>
            <a:ext cx="484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EEDD5C15-FA48-4722-A90E-2CA1D4EA0116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1673640" y="2909880"/>
            <a:ext cx="6021720" cy="210636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822960" y="5016240"/>
            <a:ext cx="7886160" cy="92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457200" y="1600200"/>
            <a:ext cx="8638200" cy="176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Detekcia polohy pomocou RGB-D a hĺbkovej mapy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Identifikácia kľúčových bodov tváre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Jedna kamera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Rozptyl polohy pre bod </a:t>
            </a: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Detekcia polohy hlavy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8573040" y="6336000"/>
            <a:ext cx="46512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03DFCF9-7D7C-4F67-BB8E-75371BC3E46D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299" name="Picture 10" descr=""/>
          <p:cNvPicPr/>
          <p:nvPr/>
        </p:nvPicPr>
        <p:blipFill>
          <a:blip r:embed="rId1"/>
          <a:srcRect l="-3627" t="-2491" r="51725" b="2491"/>
          <a:stretch/>
        </p:blipFill>
        <p:spPr>
          <a:xfrm>
            <a:off x="808920" y="3736800"/>
            <a:ext cx="2206080" cy="1935000"/>
          </a:xfrm>
          <a:prstGeom prst="rect">
            <a:avLst/>
          </a:prstGeom>
          <a:ln>
            <a:noFill/>
          </a:ln>
        </p:spPr>
      </p:pic>
      <p:pic>
        <p:nvPicPr>
          <p:cNvPr id="300" name="Picture 1" descr=""/>
          <p:cNvPicPr/>
          <p:nvPr/>
        </p:nvPicPr>
        <p:blipFill>
          <a:blip r:embed="rId2"/>
          <a:stretch/>
        </p:blipFill>
        <p:spPr>
          <a:xfrm>
            <a:off x="3202560" y="3779640"/>
            <a:ext cx="2036160" cy="1562400"/>
          </a:xfrm>
          <a:prstGeom prst="rect">
            <a:avLst/>
          </a:prstGeom>
          <a:ln>
            <a:noFill/>
          </a:ln>
        </p:spPr>
      </p:pic>
      <p:pic>
        <p:nvPicPr>
          <p:cNvPr id="301" name="Picture 2" descr=""/>
          <p:cNvPicPr/>
          <p:nvPr/>
        </p:nvPicPr>
        <p:blipFill>
          <a:blip r:embed="rId3"/>
          <a:stretch/>
        </p:blipFill>
        <p:spPr>
          <a:xfrm>
            <a:off x="5605920" y="3837960"/>
            <a:ext cx="3074400" cy="150372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2858400" y="5474520"/>
            <a:ext cx="6011280" cy="5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Detekcia pohybu hlavy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9C6980CC-4C17-46E9-9702-624A74671513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457200" y="1600200"/>
            <a:ext cx="8638200" cy="11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68 bodový a 5 bodový detektor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Detekcia rôznych výrazov tváre (usmev, ...)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07" name="Picture 8" descr=""/>
          <p:cNvPicPr/>
          <p:nvPr/>
        </p:nvPicPr>
        <p:blipFill>
          <a:blip r:embed="rId1"/>
          <a:srcRect l="62615" t="18205" r="9348" b="3474"/>
          <a:stretch/>
        </p:blipFill>
        <p:spPr>
          <a:xfrm>
            <a:off x="1407600" y="3053520"/>
            <a:ext cx="2011680" cy="2560320"/>
          </a:xfrm>
          <a:prstGeom prst="rect">
            <a:avLst/>
          </a:prstGeom>
          <a:ln>
            <a:noFill/>
          </a:ln>
        </p:spPr>
      </p:pic>
      <p:pic>
        <p:nvPicPr>
          <p:cNvPr id="308" name="Picture 1" descr=""/>
          <p:cNvPicPr/>
          <p:nvPr/>
        </p:nvPicPr>
        <p:blipFill>
          <a:blip r:embed="rId2"/>
          <a:srcRect l="0" t="0" r="50731" b="0"/>
          <a:stretch/>
        </p:blipFill>
        <p:spPr>
          <a:xfrm>
            <a:off x="3691440" y="3049200"/>
            <a:ext cx="2297520" cy="2532600"/>
          </a:xfrm>
          <a:prstGeom prst="rect">
            <a:avLst/>
          </a:prstGeom>
          <a:ln>
            <a:noFill/>
          </a:ln>
        </p:spPr>
      </p:pic>
      <p:pic>
        <p:nvPicPr>
          <p:cNvPr id="309" name="Picture 2" descr=""/>
          <p:cNvPicPr/>
          <p:nvPr/>
        </p:nvPicPr>
        <p:blipFill>
          <a:blip r:embed="rId3"/>
          <a:srcRect l="0" t="0" r="50870" b="0"/>
          <a:stretch/>
        </p:blipFill>
        <p:spPr>
          <a:xfrm>
            <a:off x="6137280" y="3018960"/>
            <a:ext cx="2345760" cy="259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Detekcia pohybu hlavy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972083ED-F1F5-4754-A6EE-0609D402BEF8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457200" y="1600200"/>
            <a:ext cx="8638200" cy="11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480960" y="2738160"/>
            <a:ext cx="8205840" cy="1720800"/>
          </a:xfrm>
          <a:prstGeom prst="rect">
            <a:avLst/>
          </a:prstGeom>
          <a:ln>
            <a:noFill/>
          </a:ln>
        </p:spPr>
      </p:pic>
      <p:sp>
        <p:nvSpPr>
          <p:cNvPr id="315" name="CustomShape 5"/>
          <p:cNvSpPr/>
          <p:nvPr/>
        </p:nvSpPr>
        <p:spPr>
          <a:xfrm>
            <a:off x="457200" y="1669680"/>
            <a:ext cx="8638200" cy="176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"/>
          <p:cNvSpPr/>
          <p:nvPr/>
        </p:nvSpPr>
        <p:spPr>
          <a:xfrm>
            <a:off x="457200" y="1617480"/>
            <a:ext cx="8638200" cy="26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Systém zberu dát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8573040" y="6336000"/>
            <a:ext cx="52272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A1E28E7-D055-450A-A9EE-4014B15BED4B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320" name="Picture 1" descr=""/>
          <p:cNvPicPr/>
          <p:nvPr/>
        </p:nvPicPr>
        <p:blipFill>
          <a:blip r:embed="rId1"/>
          <a:stretch/>
        </p:blipFill>
        <p:spPr>
          <a:xfrm>
            <a:off x="3279600" y="3401640"/>
            <a:ext cx="2578320" cy="2135160"/>
          </a:xfrm>
          <a:prstGeom prst="rect">
            <a:avLst/>
          </a:prstGeom>
          <a:ln>
            <a:noFill/>
          </a:ln>
        </p:spPr>
      </p:pic>
      <p:pic>
        <p:nvPicPr>
          <p:cNvPr id="321" name="Picture 2" descr=""/>
          <p:cNvPicPr/>
          <p:nvPr/>
        </p:nvPicPr>
        <p:blipFill>
          <a:blip r:embed="rId2"/>
          <a:stretch/>
        </p:blipFill>
        <p:spPr>
          <a:xfrm>
            <a:off x="518760" y="3408120"/>
            <a:ext cx="2569320" cy="2128680"/>
          </a:xfrm>
          <a:prstGeom prst="rect">
            <a:avLst/>
          </a:prstGeom>
          <a:ln>
            <a:noFill/>
          </a:ln>
        </p:spPr>
      </p:pic>
      <p:pic>
        <p:nvPicPr>
          <p:cNvPr id="322" name="Picture 3" descr=""/>
          <p:cNvPicPr/>
          <p:nvPr/>
        </p:nvPicPr>
        <p:blipFill>
          <a:blip r:embed="rId3"/>
          <a:stretch/>
        </p:blipFill>
        <p:spPr>
          <a:xfrm>
            <a:off x="6054840" y="3401640"/>
            <a:ext cx="2577600" cy="2135160"/>
          </a:xfrm>
          <a:prstGeom prst="rect">
            <a:avLst/>
          </a:prstGeom>
          <a:ln>
            <a:noFill/>
          </a:ln>
        </p:spPr>
      </p:pic>
      <p:pic>
        <p:nvPicPr>
          <p:cNvPr id="323" name="Picture 5" descr=""/>
          <p:cNvPicPr/>
          <p:nvPr/>
        </p:nvPicPr>
        <p:blipFill>
          <a:blip r:embed="rId4"/>
          <a:stretch/>
        </p:blipFill>
        <p:spPr>
          <a:xfrm>
            <a:off x="518760" y="1366560"/>
            <a:ext cx="2582640" cy="2138760"/>
          </a:xfrm>
          <a:prstGeom prst="rect">
            <a:avLst/>
          </a:prstGeom>
          <a:ln>
            <a:noFill/>
          </a:ln>
        </p:spPr>
      </p:pic>
      <p:pic>
        <p:nvPicPr>
          <p:cNvPr id="324" name="Picture 7" descr=""/>
          <p:cNvPicPr/>
          <p:nvPr/>
        </p:nvPicPr>
        <p:blipFill>
          <a:blip r:embed="rId5"/>
          <a:stretch/>
        </p:blipFill>
        <p:spPr>
          <a:xfrm>
            <a:off x="3279600" y="1366560"/>
            <a:ext cx="2582640" cy="2138760"/>
          </a:xfrm>
          <a:prstGeom prst="rect">
            <a:avLst/>
          </a:prstGeom>
          <a:ln>
            <a:noFill/>
          </a:ln>
        </p:spPr>
      </p:pic>
      <p:pic>
        <p:nvPicPr>
          <p:cNvPr id="325" name="Picture 8" descr=""/>
          <p:cNvPicPr/>
          <p:nvPr/>
        </p:nvPicPr>
        <p:blipFill>
          <a:blip r:embed="rId6"/>
          <a:stretch/>
        </p:blipFill>
        <p:spPr>
          <a:xfrm>
            <a:off x="6054840" y="1370880"/>
            <a:ext cx="2577600" cy="213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Procesy po IMBM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51D5116-3578-4EF8-9403-BF747D130BFB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329" name="Picture 255" descr=""/>
          <p:cNvPicPr/>
          <p:nvPr/>
        </p:nvPicPr>
        <p:blipFill>
          <a:blip r:embed="rId1"/>
          <a:stretch/>
        </p:blipFill>
        <p:spPr>
          <a:xfrm>
            <a:off x="822240" y="1445400"/>
            <a:ext cx="7777080" cy="1645200"/>
          </a:xfrm>
          <a:prstGeom prst="rect">
            <a:avLst/>
          </a:prstGeom>
          <a:ln>
            <a:noFill/>
          </a:ln>
        </p:spPr>
      </p:pic>
      <p:pic>
        <p:nvPicPr>
          <p:cNvPr id="330" name="Picture 259" descr=""/>
          <p:cNvPicPr/>
          <p:nvPr/>
        </p:nvPicPr>
        <p:blipFill>
          <a:blip r:embed="rId2"/>
          <a:srcRect l="31092" t="8504" r="16461" b="9387"/>
          <a:stretch/>
        </p:blipFill>
        <p:spPr>
          <a:xfrm>
            <a:off x="3749040" y="3503520"/>
            <a:ext cx="2017800" cy="2476080"/>
          </a:xfrm>
          <a:prstGeom prst="rect">
            <a:avLst/>
          </a:prstGeom>
          <a:ln>
            <a:noFill/>
          </a:ln>
        </p:spPr>
      </p:pic>
      <p:pic>
        <p:nvPicPr>
          <p:cNvPr id="331" name="Picture 260" descr=""/>
          <p:cNvPicPr/>
          <p:nvPr/>
        </p:nvPicPr>
        <p:blipFill>
          <a:blip r:embed="rId3"/>
          <a:srcRect l="32502" t="11312" r="16882" b="9431"/>
          <a:stretch/>
        </p:blipFill>
        <p:spPr>
          <a:xfrm>
            <a:off x="1609920" y="3474720"/>
            <a:ext cx="2057400" cy="252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"/>
          <p:cNvSpPr/>
          <p:nvPr/>
        </p:nvSpPr>
        <p:spPr>
          <a:xfrm>
            <a:off x="648000" y="648000"/>
            <a:ext cx="8129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Meranie kranio-faciálnych častí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2E49428-19E8-484C-BA55-FC3CE37EB1E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19 vzdialeností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DLib extrakcia kľúčových bodov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Euklidovské vzdialenosti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36" name="Picture 266" descr=""/>
          <p:cNvPicPr/>
          <p:nvPr/>
        </p:nvPicPr>
        <p:blipFill>
          <a:blip r:embed="rId1"/>
          <a:stretch/>
        </p:blipFill>
        <p:spPr>
          <a:xfrm>
            <a:off x="1463040" y="3052080"/>
            <a:ext cx="2833920" cy="2799360"/>
          </a:xfrm>
          <a:prstGeom prst="rect">
            <a:avLst/>
          </a:prstGeom>
          <a:ln>
            <a:noFill/>
          </a:ln>
        </p:spPr>
      </p:pic>
      <p:pic>
        <p:nvPicPr>
          <p:cNvPr id="337" name="Picture 267" descr=""/>
          <p:cNvPicPr/>
          <p:nvPr/>
        </p:nvPicPr>
        <p:blipFill>
          <a:blip r:embed="rId2"/>
          <a:stretch/>
        </p:blipFill>
        <p:spPr>
          <a:xfrm>
            <a:off x="4754880" y="3083400"/>
            <a:ext cx="2193840" cy="276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"/>
          <p:cNvSpPr/>
          <p:nvPr/>
        </p:nvSpPr>
        <p:spPr>
          <a:xfrm>
            <a:off x="648000" y="648000"/>
            <a:ext cx="8129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Meranie kranio-faciálnych častí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4AD11D0-434E-427E-ABA4-02F377F7B73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5130 meraní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4598 pod 5mm chybou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532 nad 5mm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42" name="Picture 272" descr=""/>
          <p:cNvPicPr/>
          <p:nvPr/>
        </p:nvPicPr>
        <p:blipFill>
          <a:blip r:embed="rId1"/>
          <a:stretch/>
        </p:blipFill>
        <p:spPr>
          <a:xfrm>
            <a:off x="1097280" y="3053520"/>
            <a:ext cx="6742080" cy="285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457200" y="1600200"/>
            <a:ext cx="8467200" cy="14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Klinika detí a dorastu Jesseniovej lekárskej fakulty v Martine, Laboratórium spánkovej medicíny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Cenovo dostupný snímací systém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Zachytenie potrebných informácií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Automatizovať určité úkony (meranie parametrov)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Pilotný projekt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48000" y="648000"/>
            <a:ext cx="69786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Motivácia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811B3BC-D6AD-489D-935D-465D6E9FF39B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"/>
          <p:cNvSpPr/>
          <p:nvPr/>
        </p:nvSpPr>
        <p:spPr>
          <a:xfrm>
            <a:off x="648000" y="648000"/>
            <a:ext cx="8129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Meranie kranio-faciálnych častí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DF440CB-9B8D-48BE-9EBC-886BB69F8552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47" name="Picture 277" descr=""/>
          <p:cNvPicPr/>
          <p:nvPr/>
        </p:nvPicPr>
        <p:blipFill>
          <a:blip r:embed="rId1"/>
          <a:stretch/>
        </p:blipFill>
        <p:spPr>
          <a:xfrm>
            <a:off x="1536840" y="1554480"/>
            <a:ext cx="6143400" cy="432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Segmentácia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C610D73-C892-439C-B5F0-43AF4E7FC390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52" name="CustomShape 5"/>
          <p:cNvSpPr/>
          <p:nvPr/>
        </p:nvSpPr>
        <p:spPr>
          <a:xfrm>
            <a:off x="449640" y="2194560"/>
            <a:ext cx="8638200" cy="27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Pilotný návrh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Mask R-CNN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ImageNet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Dataset: 65 RGB-D objektov, 6 osôb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Validacia 15 RGB-D objektov, 2 osoby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tvár, nos, ústa, brada, krk, ucho, oko, obočie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Rozširovanie datasetu (externé datasety, Martin)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53" name="Picture 283" descr=""/>
          <p:cNvPicPr/>
          <p:nvPr/>
        </p:nvPicPr>
        <p:blipFill>
          <a:blip r:embed="rId1">
            <a:lum bright="14000" contrast="14000"/>
          </a:blip>
          <a:stretch/>
        </p:blipFill>
        <p:spPr>
          <a:xfrm>
            <a:off x="7040880" y="603360"/>
            <a:ext cx="1645200" cy="254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Segmentácia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E4E6BEB-3CB9-4DFF-BD70-3592869D773B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58" name="CustomShape 5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59" name="Picture 289" descr=""/>
          <p:cNvPicPr/>
          <p:nvPr/>
        </p:nvPicPr>
        <p:blipFill>
          <a:blip r:embed="rId1"/>
          <a:srcRect l="37152" t="15600" r="17856" b="32091"/>
          <a:stretch/>
        </p:blipFill>
        <p:spPr>
          <a:xfrm>
            <a:off x="6136200" y="2743200"/>
            <a:ext cx="2275560" cy="2477520"/>
          </a:xfrm>
          <a:prstGeom prst="rect">
            <a:avLst/>
          </a:prstGeom>
          <a:ln>
            <a:noFill/>
          </a:ln>
        </p:spPr>
      </p:pic>
      <p:pic>
        <p:nvPicPr>
          <p:cNvPr id="360" name="Picture 290" descr=""/>
          <p:cNvPicPr/>
          <p:nvPr/>
        </p:nvPicPr>
        <p:blipFill>
          <a:blip r:embed="rId2"/>
          <a:srcRect l="32642" t="11678" r="18617" b="40783"/>
          <a:stretch/>
        </p:blipFill>
        <p:spPr>
          <a:xfrm>
            <a:off x="3078000" y="2785680"/>
            <a:ext cx="2583000" cy="2359080"/>
          </a:xfrm>
          <a:prstGeom prst="rect">
            <a:avLst/>
          </a:prstGeom>
          <a:ln>
            <a:noFill/>
          </a:ln>
        </p:spPr>
      </p:pic>
      <p:pic>
        <p:nvPicPr>
          <p:cNvPr id="361" name="Picture 291" descr=""/>
          <p:cNvPicPr/>
          <p:nvPr/>
        </p:nvPicPr>
        <p:blipFill>
          <a:blip r:embed="rId3"/>
          <a:srcRect l="12003" t="7007" r="48631" b="43190"/>
          <a:stretch/>
        </p:blipFill>
        <p:spPr>
          <a:xfrm>
            <a:off x="823680" y="2785320"/>
            <a:ext cx="1991160" cy="235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Segmentácia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7D8481A-3BBA-4B91-803B-C2AC78074490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65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66" name="CustomShape 5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67" name="Picture 297" descr=""/>
          <p:cNvPicPr/>
          <p:nvPr/>
        </p:nvPicPr>
        <p:blipFill>
          <a:blip r:embed="rId1"/>
          <a:stretch/>
        </p:blipFill>
        <p:spPr>
          <a:xfrm>
            <a:off x="194760" y="2196360"/>
            <a:ext cx="2711160" cy="2557800"/>
          </a:xfrm>
          <a:prstGeom prst="rect">
            <a:avLst/>
          </a:prstGeom>
          <a:ln>
            <a:noFill/>
          </a:ln>
        </p:spPr>
      </p:pic>
      <p:pic>
        <p:nvPicPr>
          <p:cNvPr id="368" name="Picture 298" descr=""/>
          <p:cNvPicPr/>
          <p:nvPr/>
        </p:nvPicPr>
        <p:blipFill>
          <a:blip r:embed="rId2"/>
          <a:stretch/>
        </p:blipFill>
        <p:spPr>
          <a:xfrm>
            <a:off x="2921400" y="2194560"/>
            <a:ext cx="2783160" cy="2559600"/>
          </a:xfrm>
          <a:prstGeom prst="rect">
            <a:avLst/>
          </a:prstGeom>
          <a:ln>
            <a:noFill/>
          </a:ln>
        </p:spPr>
      </p:pic>
      <p:pic>
        <p:nvPicPr>
          <p:cNvPr id="369" name="Picture 1" descr=""/>
          <p:cNvPicPr/>
          <p:nvPr/>
        </p:nvPicPr>
        <p:blipFill>
          <a:blip r:embed="rId3"/>
          <a:stretch/>
        </p:blipFill>
        <p:spPr>
          <a:xfrm>
            <a:off x="5760720" y="1389600"/>
            <a:ext cx="3048120" cy="418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Filtrácia dát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4AEEC79-B999-40F6-80A0-61ED39F0AF53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457200" y="1600200"/>
            <a:ext cx="8638200" cy="7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Radius Outlier Removal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74" name="Picture 3" descr=""/>
          <p:cNvPicPr/>
          <p:nvPr/>
        </p:nvPicPr>
        <p:blipFill>
          <a:blip r:embed="rId1"/>
          <a:stretch/>
        </p:blipFill>
        <p:spPr>
          <a:xfrm>
            <a:off x="953280" y="2729160"/>
            <a:ext cx="1994040" cy="2915640"/>
          </a:xfrm>
          <a:prstGeom prst="rect">
            <a:avLst/>
          </a:prstGeom>
          <a:ln>
            <a:noFill/>
          </a:ln>
        </p:spPr>
      </p:pic>
      <p:pic>
        <p:nvPicPr>
          <p:cNvPr id="375" name="Picture 5" descr=""/>
          <p:cNvPicPr/>
          <p:nvPr/>
        </p:nvPicPr>
        <p:blipFill>
          <a:blip r:embed="rId2"/>
          <a:stretch/>
        </p:blipFill>
        <p:spPr>
          <a:xfrm>
            <a:off x="3623400" y="2637000"/>
            <a:ext cx="1891080" cy="2954880"/>
          </a:xfrm>
          <a:prstGeom prst="rect">
            <a:avLst/>
          </a:prstGeom>
          <a:ln>
            <a:noFill/>
          </a:ln>
        </p:spPr>
      </p:pic>
      <p:pic>
        <p:nvPicPr>
          <p:cNvPr id="376" name="Picture 7" descr=""/>
          <p:cNvPicPr/>
          <p:nvPr/>
        </p:nvPicPr>
        <p:blipFill>
          <a:blip r:embed="rId3"/>
          <a:stretch/>
        </p:blipFill>
        <p:spPr>
          <a:xfrm>
            <a:off x="6181560" y="2637720"/>
            <a:ext cx="1901880" cy="2954160"/>
          </a:xfrm>
          <a:prstGeom prst="rect">
            <a:avLst/>
          </a:prstGeom>
          <a:ln>
            <a:noFill/>
          </a:ln>
        </p:spPr>
      </p:pic>
      <p:sp>
        <p:nvSpPr>
          <p:cNvPr id="377" name="TextShape 5"/>
          <p:cNvSpPr txBox="1"/>
          <p:nvPr/>
        </p:nvSpPr>
        <p:spPr>
          <a:xfrm>
            <a:off x="1463040" y="2194560"/>
            <a:ext cx="1501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IMBM </a:t>
            </a:r>
            <a:r>
              <a:rPr b="0" lang="sk-SK" sz="1800" spc="-1" strike="noStrike">
                <a:latin typeface="Arial"/>
              </a:rPr>
              <a:t>výstup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378" name="TextShape 6"/>
          <p:cNvSpPr txBox="1"/>
          <p:nvPr/>
        </p:nvSpPr>
        <p:spPr>
          <a:xfrm>
            <a:off x="3803040" y="2194560"/>
            <a:ext cx="1840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Ponechané dáta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379" name="TextShape 7"/>
          <p:cNvSpPr txBox="1"/>
          <p:nvPr/>
        </p:nvSpPr>
        <p:spPr>
          <a:xfrm>
            <a:off x="6323040" y="2194560"/>
            <a:ext cx="1756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Vymazané dáta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Zarovnanie dát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77BE2D9-4EDE-4FF0-BC15-EADC243DCC89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457200" y="160020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Zmena pracovnej teploty kamier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Opätovné zarovnanie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Incremental registration ICP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84" name="Picture 1" descr=""/>
          <p:cNvPicPr/>
          <p:nvPr/>
        </p:nvPicPr>
        <p:blipFill>
          <a:blip r:embed="rId1"/>
          <a:stretch/>
        </p:blipFill>
        <p:spPr>
          <a:xfrm>
            <a:off x="1023120" y="3015360"/>
            <a:ext cx="1810440" cy="2928240"/>
          </a:xfrm>
          <a:prstGeom prst="rect">
            <a:avLst/>
          </a:prstGeom>
          <a:ln>
            <a:noFill/>
          </a:ln>
        </p:spPr>
      </p:pic>
      <p:pic>
        <p:nvPicPr>
          <p:cNvPr id="385" name="Picture 2" descr=""/>
          <p:cNvPicPr/>
          <p:nvPr/>
        </p:nvPicPr>
        <p:blipFill>
          <a:blip r:embed="rId2"/>
          <a:stretch/>
        </p:blipFill>
        <p:spPr>
          <a:xfrm>
            <a:off x="3389760" y="3120480"/>
            <a:ext cx="1788480" cy="2751120"/>
          </a:xfrm>
          <a:prstGeom prst="rect">
            <a:avLst/>
          </a:prstGeom>
          <a:ln>
            <a:noFill/>
          </a:ln>
        </p:spPr>
      </p:pic>
      <p:pic>
        <p:nvPicPr>
          <p:cNvPr id="386" name="Picture 6" descr=""/>
          <p:cNvPicPr/>
          <p:nvPr/>
        </p:nvPicPr>
        <p:blipFill>
          <a:blip r:embed="rId3"/>
          <a:stretch/>
        </p:blipFill>
        <p:spPr>
          <a:xfrm>
            <a:off x="5789160" y="3109680"/>
            <a:ext cx="1622160" cy="27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Výstup filtrácie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32D0E3C-C404-495E-851B-7A32F2F4E46D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91" name="Picture 3" descr=""/>
          <p:cNvPicPr/>
          <p:nvPr/>
        </p:nvPicPr>
        <p:blipFill>
          <a:blip r:embed="rId1"/>
          <a:stretch/>
        </p:blipFill>
        <p:spPr>
          <a:xfrm>
            <a:off x="561240" y="2562120"/>
            <a:ext cx="2791800" cy="3216960"/>
          </a:xfrm>
          <a:prstGeom prst="rect">
            <a:avLst/>
          </a:prstGeom>
          <a:ln>
            <a:noFill/>
          </a:ln>
        </p:spPr>
      </p:pic>
      <p:pic>
        <p:nvPicPr>
          <p:cNvPr id="392" name="Picture 5" descr=""/>
          <p:cNvPicPr/>
          <p:nvPr/>
        </p:nvPicPr>
        <p:blipFill>
          <a:blip r:embed="rId2"/>
          <a:stretch/>
        </p:blipFill>
        <p:spPr>
          <a:xfrm>
            <a:off x="3497040" y="2590200"/>
            <a:ext cx="2283120" cy="3084480"/>
          </a:xfrm>
          <a:prstGeom prst="rect">
            <a:avLst/>
          </a:prstGeom>
          <a:ln>
            <a:noFill/>
          </a:ln>
        </p:spPr>
      </p:pic>
      <p:pic>
        <p:nvPicPr>
          <p:cNvPr id="393" name="Picture 7" descr=""/>
          <p:cNvPicPr/>
          <p:nvPr/>
        </p:nvPicPr>
        <p:blipFill>
          <a:blip r:embed="rId3"/>
          <a:stretch/>
        </p:blipFill>
        <p:spPr>
          <a:xfrm>
            <a:off x="6069960" y="2532240"/>
            <a:ext cx="2246760" cy="331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Záver</a:t>
            </a:r>
            <a:endParaRPr b="0" lang="sk-SK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44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E8E4D5C-009A-4814-91EB-65D01E9FF83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97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98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systému, paralelné skenovanie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metódy pre potláčanie interferencie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Implementácia DLib pre automatizáciu merania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segmentačnej metódy 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Aplikácia používaných metód pre zlepšenie kvality snímacieho zariadenia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Zhodnotenie</a:t>
            </a:r>
            <a:endParaRPr b="0" lang="sk-SK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44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E20FD3EF-4DF5-4079-9649-95095A058E11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03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Použitie modernejších snímačov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Zlepšenie konštrukcie snímacieho zariadenia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Zlepšiť presnosť segmentácie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Implementovať modernejšie registračne metódy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sk-SK" sz="3200" spc="-1" strike="noStrike">
                <a:solidFill>
                  <a:srgbClr val="000000"/>
                </a:solidFill>
                <a:latin typeface="Arial"/>
                <a:ea typeface="DejaVu Sans"/>
              </a:rPr>
              <a:t>PUBLIKÁCIE SÚVISIACE S PRÁCOU</a:t>
            </a:r>
            <a:endParaRPr b="0" lang="sk-SK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2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E07C6BD-C35C-464F-B6BF-7040AED87ECD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08" name="TextShape 5"/>
          <p:cNvSpPr txBox="1"/>
          <p:nvPr/>
        </p:nvSpPr>
        <p:spPr>
          <a:xfrm>
            <a:off x="159120" y="1336680"/>
            <a:ext cx="8843040" cy="520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1" lang="sk-SK" sz="1800" spc="-1" strike="noStrike">
                <a:latin typeface="Arial"/>
              </a:rPr>
              <a:t>ADC</a:t>
            </a:r>
            <a:r>
              <a:rPr b="0" lang="sk-SK" sz="1800" spc="-1" strike="noStrike">
                <a:latin typeface="Arial"/>
              </a:rPr>
              <a:t> Volák J., Bajzík J., Janišová S., Koniar D., Hargaš L.: Real-Time interference ar-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tifacts suppression in array of ToF sensors, MDPI Sensors, Issue 20, 2020, ISSN: 1424- 8220 CC-C/WoS (Q1, IF=3,031)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Volak, J., Koniar, D., Jabloncik, F., Hargas, L., Janisova, S.: Interference artifactssuppression in systems with multiple depth cameras, 42nd International Conference on Telecommunications and Signal Processing, TSP 2019, July 2019, Pages 472-476 (WoS,Scopus)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Volák, J., Koniar, D., Jablončík, F., Hargaš, L.: A Study on OSAS Diagnostics Supported by RGB-D Imaging, 41st International Conference on Telecommunications and Signal Processing, TSP 2018, Greece, 4 July 2018 through 6 July 2018 (WoS, Scopus)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Volak, J., Koniar, D., Hargas, L., Jabloncik, F., Sekeľova, N., Durdik, P.: RGB-D imaging used for OSAS diagnostics, 12th International ELEKTRO Conference, ELEK-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TRO 2018, Mikulov, Czech Republic; 21 May 2018 through 23 May 2018 (WoS, Scopus)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457200" y="1600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algoritmu umožňujúceho vytvorenie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precízneho priestorového modelu objektu z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viacerých kamier vrátane kalibrácie vizuálneho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systému.</a:t>
            </a: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algoritmu pre automatizovanú detekciu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kľúčových bodov na objekte a automatizované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meranie vybraných geometrických priestorových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parametrov.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Ciele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8573040" y="6336000"/>
            <a:ext cx="4845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CBB4851-31C4-4495-AC38-F928A8CC44C8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sk-SK" sz="3200" spc="-1" strike="noStrike">
                <a:solidFill>
                  <a:srgbClr val="000000"/>
                </a:solidFill>
                <a:latin typeface="Arial"/>
                <a:ea typeface="DejaVu Sans"/>
              </a:rPr>
              <a:t>PUBLIKÁCIE SÚVISIACE S PRÁCOU</a:t>
            </a:r>
            <a:endParaRPr b="0" lang="sk-SK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2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1771931-A1E7-4A6B-9DCD-1C1B6E0A81EB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13" name="TextShape 5"/>
          <p:cNvSpPr txBox="1"/>
          <p:nvPr/>
        </p:nvSpPr>
        <p:spPr>
          <a:xfrm>
            <a:off x="159120" y="1336680"/>
            <a:ext cx="8843040" cy="418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Koniar D., Volák J., Šindler P., Hargaš L., Jablončík F., Janišová S.: Fast parallel 3D scanning system based on non-expensive devices, Modelling of mechanical and mechatronic systems 2019 - conference proceedings, s. 112-119, 2019, ISBN 978-80-553-3368-7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AED</a:t>
            </a:r>
            <a:r>
              <a:rPr b="0" lang="sk-SK" sz="1800" spc="-1" strike="noStrike">
                <a:latin typeface="Arial"/>
              </a:rPr>
              <a:t> Volák J., Koniar D., Hargaš L., Jablončík F., Ďurdík P., Šutvajová D., Duchoň F.,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Beňo P.: Technická podpora diagnostiky obštrukčného spánkového apnoe, Diagnostika a terapia v pediatrii, s. 52-55, 2019, ISBN 978-80-89797-49-3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Koniar D., Volák J., Hargaš L., Janišová S., Bajzík J.: Depth cameras calibration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for obstructive sleep apnea diagnostic support, ELEKTRO 2020 – 13th International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Conference, Taormina, Italy, 2020 (čaká sa na zaradenie do databáz WoS a Scopus)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Bajzík J., Koniar D., Hargaš L., Volák J., Janišová S.: Depth sensor selection for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specific application, ELEKTRO 2020 – 13th International Conference, Taormina, Italy,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2020 (čaká sa na zaradenie do databáz WoS a Scopus)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2377440" y="2225880"/>
            <a:ext cx="427176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Ďakujem za pozornosť</a:t>
            </a:r>
            <a:endParaRPr b="0" lang="sk-SK" sz="44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FCCFDB1-1F97-492E-BC56-EDCE937235F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18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19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0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1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2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 kapitole 6.2.2 je uvedené, že počet použitých kamier je závislý od množstva požadovaných detailov objektu, ktoré majú býť zachytené. Dá sa v realizovanom riešení flexibilne meniť počet kamier?</a:t>
            </a: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Čo vás viedlo k použitiu konkrétneho senzora Kinect v2?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4B7B227-8E83-4B7E-846D-5476F4873314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8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9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0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Uvádzate, že Kinect v2 neumožnuje hardvérovú  synchronizáciu. Poznáte nejaký senzor, ktorý túto synchronizáciu má a bolo by ho možné použiť vo vašej aplikácii?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4366440" y="3808440"/>
            <a:ext cx="4228920" cy="195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9069C736-DF5F-4418-81CF-CC744FC15AB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35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6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7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8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9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Akým spôsobom prebiehalo hľadanie kalibračných parametrov IR senzora na zariadení Kinect v2?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rcRect l="6916" t="59488" r="65080" b="0"/>
          <a:stretch/>
        </p:blipFill>
        <p:spPr>
          <a:xfrm rot="10800000">
            <a:off x="5649840" y="5864400"/>
            <a:ext cx="2651400" cy="26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81BCB48-3510-4922-A673-1F7F74D2425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44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45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46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47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48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Zamýšlali ste sa nad tým, či je účinnosť vami navrhnutého filtra multi-kamerovej interferencie závislá na vzdialenosti kamier od snímaného objektu?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4314409-3CBC-432E-A93D-AA410A40A66C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54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55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56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 odvolením sa na obr. 6.23, bolo by možné uvažovať nad tým, že by sa po ICP zarovnaní filtrovaných mračien bodov a pred redukciou počtu bodov využili prehustené oblasti v miestach zarovnania na prípadné spresnenie hodnôt hĺbky v miestach, kde IMBM filter nahradil poškodené hodnoty?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3FAC440-818F-4403-9A36-D9F6EB13A327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62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63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64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Mapa dôležitosti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1371600" y="2910240"/>
            <a:ext cx="6309360" cy="293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Prof. Ing. Lud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ěk Žalud,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926F0DF-C4E2-47DD-ADC8-E5B6B8A50AE9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69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1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2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3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Proč byla doba měření snímačem Kinect na straně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35-36 právě jedna minuta? I v dalším textu, který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se již věnuje více-kamerovému měření, se hovoří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 delším čase měření bez hlubšího rozboru - proč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je to potřeba a jak je tato doba určena? Zkrácení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by jistě přispělo k omezení řady nepříjemných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efektů spojených smožným pohybem dětského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pacienta. Jde pouze o omezení šumu?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Prof. Ing. Lud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ěk Žalud,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040D402-88CE-4CA5-A816-72FCFA07B14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9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0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1531800" y="2652120"/>
            <a:ext cx="605772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457200" y="1600200"/>
            <a:ext cx="8467560" cy="43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multi-kamerového systému (3-4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kamery)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Zachytenie potrebných 3D údajov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Stále cenovo dostupný systém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52A5392-6985-4516-AA5B-9A734C662B29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01" name="Picture 89" descr=""/>
          <p:cNvPicPr/>
          <p:nvPr/>
        </p:nvPicPr>
        <p:blipFill>
          <a:blip r:embed="rId1"/>
          <a:stretch/>
        </p:blipFill>
        <p:spPr>
          <a:xfrm>
            <a:off x="765000" y="3771720"/>
            <a:ext cx="4151880" cy="1444320"/>
          </a:xfrm>
          <a:prstGeom prst="rect">
            <a:avLst/>
          </a:prstGeom>
          <a:ln>
            <a:noFill/>
          </a:ln>
        </p:spPr>
      </p:pic>
      <p:pic>
        <p:nvPicPr>
          <p:cNvPr id="102" name="Picture 90" descr=""/>
          <p:cNvPicPr/>
          <p:nvPr/>
        </p:nvPicPr>
        <p:blipFill>
          <a:blip r:embed="rId2"/>
          <a:stretch/>
        </p:blipFill>
        <p:spPr>
          <a:xfrm>
            <a:off x="4953960" y="3780360"/>
            <a:ext cx="3839400" cy="142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Prof. Ing. Lud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ěk Žalud,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3A68A05-79DF-48F7-B8C5-57032059A058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6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9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 textu autor několikrát mluv í v množném čísle (kromě závěru například i vkapitole 7.4.4) – kdo je tím myšlen a jaký je autorův podíl na zmiňovaných činnostech?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 samotném závěru zmiňujete využití dalších levných optických 3D snímačů – vyjmenujte nějaké s uvedením hlavních parametrů, které jsou pro zlepšení metod relevantní.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Ing. Peter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 Sýkora,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73369F86-AF9E-48AC-9E67-012D3CC26AC3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93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94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95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96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97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Ako je riešená re-kalibrácia kamier v prípade ich posunu? Takáto situácia je možná pri práci s pediatrickými pacientmi (deťmi).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6492240" y="3048840"/>
            <a:ext cx="2170800" cy="2894760"/>
          </a:xfrm>
          <a:prstGeom prst="rect">
            <a:avLst/>
          </a:prstGeom>
          <a:ln>
            <a:noFill/>
          </a:ln>
        </p:spPr>
      </p:pic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1775880" y="3657600"/>
            <a:ext cx="2832120" cy="192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Ing. Peter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 Sýkora,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B6B727B-C4F5-4191-AAF5-B3F32204380C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04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05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06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07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Odkiaľ čerpáte tvrdenie že algoritmus Dlib Face Landmark Detector je lepší ako SIFT prípadne SURF pre detekciu bodov tváre.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/>
            <a:r>
              <a:rPr b="0" lang="sk-SK" sz="2000" spc="-1" strike="noStrike">
                <a:solidFill>
                  <a:srgbClr val="000000"/>
                </a:solidFill>
                <a:latin typeface="Arial"/>
                <a:ea typeface="DejaVu Sans"/>
              </a:rPr>
              <a:t>Výhodou použitia DLib detektora oproti SURF a SIFT metódam je, že dokážu ľahko identifikovať aj mimiku tváre. Takýmto spôsobom sa umožňuje detekcia pohybu hlavy pri rôznych polohách a tvárových výrazoch.</a:t>
            </a:r>
            <a:endParaRPr b="0" lang="sk-SK" sz="20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Ing. Peter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 Sýkora,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CE117FA-1F40-4B2A-9204-2DB4D52F477C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12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13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15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Odkiaľ čerpáte tvrdenie že algoritmus Dlib Face Landmark Detector je lepší ako SIFT prípadne SURF pre detekciu bodov tváre.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/>
            <a:r>
              <a:rPr b="0" lang="sk-SK" sz="2000" spc="-1" strike="noStrike">
                <a:solidFill>
                  <a:srgbClr val="000000"/>
                </a:solidFill>
                <a:latin typeface="Arial"/>
                <a:ea typeface="DejaVu Sans"/>
              </a:rPr>
              <a:t>Výhodou použitia DLib detektora oproti SURF a SIFT metódam je, že dokážu ľahko identifikovať aj mimiku tváre. Takýmto spôsobom sa umožňuje detekcia pohybu hlavy pri rôznych polohách a tvárových výrazoch.</a:t>
            </a:r>
            <a:endParaRPr b="0" lang="sk-SK" sz="20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Ing. Peter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 Sýkora,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1579CB6-1680-479A-9AB0-40BD81B81CD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Kedže mapujete bod z farebného obrazu na hĺbkový, ako bola vyriešená kalibrácia medzi nimi?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/>
            <a:r>
              <a:rPr b="0" lang="sk-SK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RealSense – kalibrácia</a:t>
            </a:r>
            <a:endParaRPr b="0" lang="sk-SK" sz="2000" spc="-1" strike="noStrike">
              <a:latin typeface="Arial"/>
            </a:endParaRPr>
          </a:p>
          <a:p>
            <a:pPr algn="just"/>
            <a:r>
              <a:rPr b="0" lang="sk-SK" sz="20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https://www.intelrealsense.com/wp-content/uploads/2019/04/RealSense_D400_Dyn_Calib_User_Guide.pdf</a:t>
            </a:r>
            <a:endParaRPr b="0" lang="sk-SK" sz="20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457200" y="1600200"/>
            <a:ext cx="8664120" cy="28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Optický hĺbkový snímač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Meranie doby letu (ToF)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Kinect v2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Cenovo dostupný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Kompatibilita ovládačov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933814DF-EC04-42DE-A7C7-C5A37C741B96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07" name="Picture 1" descr=""/>
          <p:cNvPicPr/>
          <p:nvPr/>
        </p:nvPicPr>
        <p:blipFill>
          <a:blip r:embed="rId1"/>
          <a:stretch/>
        </p:blipFill>
        <p:spPr>
          <a:xfrm>
            <a:off x="4297680" y="4023360"/>
            <a:ext cx="3890160" cy="132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457200" y="1600200"/>
            <a:ext cx="8467560" cy="43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22F9EC4-A2C6-41DC-A650-903FAF9AF7E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12" name="Picture 103" descr=""/>
          <p:cNvPicPr/>
          <p:nvPr/>
        </p:nvPicPr>
        <p:blipFill>
          <a:blip r:embed="rId1"/>
          <a:stretch/>
        </p:blipFill>
        <p:spPr>
          <a:xfrm>
            <a:off x="3635280" y="1901880"/>
            <a:ext cx="3187800" cy="2180160"/>
          </a:xfrm>
          <a:prstGeom prst="rect">
            <a:avLst/>
          </a:prstGeom>
          <a:ln>
            <a:noFill/>
          </a:ln>
        </p:spPr>
      </p:pic>
      <p:pic>
        <p:nvPicPr>
          <p:cNvPr id="113" name="Picture 104" descr=""/>
          <p:cNvPicPr/>
          <p:nvPr/>
        </p:nvPicPr>
        <p:blipFill>
          <a:blip r:embed="rId2"/>
          <a:stretch/>
        </p:blipFill>
        <p:spPr>
          <a:xfrm>
            <a:off x="1928520" y="1769760"/>
            <a:ext cx="1319040" cy="231228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527760" y="4309560"/>
            <a:ext cx="8114400" cy="142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457200" y="1600200"/>
            <a:ext cx="8467560" cy="43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Zarovnanie modelov do spoločného priestoru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8573040" y="6336000"/>
            <a:ext cx="44604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C72BC33-7831-4420-B988-C553BF0AF500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19" name="Picture 110" descr=""/>
          <p:cNvPicPr/>
          <p:nvPr/>
        </p:nvPicPr>
        <p:blipFill>
          <a:blip r:embed="rId1"/>
          <a:stretch/>
        </p:blipFill>
        <p:spPr>
          <a:xfrm>
            <a:off x="908640" y="2576880"/>
            <a:ext cx="2143800" cy="2178000"/>
          </a:xfrm>
          <a:prstGeom prst="rect">
            <a:avLst/>
          </a:prstGeom>
          <a:ln>
            <a:noFill/>
          </a:ln>
        </p:spPr>
      </p:pic>
      <p:pic>
        <p:nvPicPr>
          <p:cNvPr id="120" name="Picture 111" descr=""/>
          <p:cNvPicPr/>
          <p:nvPr/>
        </p:nvPicPr>
        <p:blipFill>
          <a:blip r:embed="rId2"/>
          <a:stretch/>
        </p:blipFill>
        <p:spPr>
          <a:xfrm>
            <a:off x="3457080" y="2684160"/>
            <a:ext cx="1333080" cy="2070720"/>
          </a:xfrm>
          <a:prstGeom prst="rect">
            <a:avLst/>
          </a:prstGeom>
          <a:ln>
            <a:noFill/>
          </a:ln>
        </p:spPr>
      </p:pic>
      <p:pic>
        <p:nvPicPr>
          <p:cNvPr id="121" name="Picture 112" descr=""/>
          <p:cNvPicPr/>
          <p:nvPr/>
        </p:nvPicPr>
        <p:blipFill>
          <a:blip r:embed="rId3"/>
          <a:stretch/>
        </p:blipFill>
        <p:spPr>
          <a:xfrm>
            <a:off x="5281200" y="2777040"/>
            <a:ext cx="2765520" cy="184320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794160" y="4846320"/>
            <a:ext cx="7474320" cy="104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</TotalTime>
  <Application>LibreOffice/6.0.7.3$Linux_X86_64 LibreOffice_project/00m0$Build-3</Application>
  <Words>2366</Words>
  <Paragraphs>607</Paragraphs>
  <Company>Hewlett-Packard Company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2020-06-18T06:57:58Z</dcterms:created>
  <dc:creator>Eva Štípalová</dc:creator>
  <dc:description/>
  <dc:language>en-US</dc:language>
  <cp:lastModifiedBy/>
  <dcterms:modified xsi:type="dcterms:W3CDTF">2020-08-26T10:28:07Z</dcterms:modified>
  <cp:revision>116</cp:revision>
  <dc:subject/>
  <dc:title>Prezentácia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Hewlett-Packard Company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KSOProductBuildVer">
    <vt:lpwstr>1033-11.1.0.8722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Prezentácia na obrazovke (4:3)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51</vt:i4>
  </property>
</Properties>
</file>